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8" r:id="rId2"/>
    <p:sldId id="259" r:id="rId3"/>
    <p:sldId id="260" r:id="rId4"/>
    <p:sldId id="286" r:id="rId5"/>
    <p:sldId id="280" r:id="rId6"/>
    <p:sldId id="282" r:id="rId7"/>
    <p:sldId id="274" r:id="rId8"/>
    <p:sldId id="287" r:id="rId9"/>
    <p:sldId id="285" r:id="rId10"/>
    <p:sldId id="288" r:id="rId11"/>
    <p:sldId id="28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6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6" autoAdjust="0"/>
    <p:restoredTop sz="93570"/>
  </p:normalViewPr>
  <p:slideViewPr>
    <p:cSldViewPr snapToGrid="0">
      <p:cViewPr varScale="1">
        <p:scale>
          <a:sx n="107" d="100"/>
          <a:sy n="107" d="100"/>
        </p:scale>
        <p:origin x="8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E942A-F126-3A4F-AD32-BA5FE78A7B4C}" type="datetimeFigureOut">
              <a:rPr kumimoji="1" lang="ko-KR" altLang="en-US" smtClean="0"/>
              <a:t>2019. 6. 5.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26827-1149-CB48-AE69-F20CFFCF63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212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고층 인원의 인명 피해를 줄이기 위해 사용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이상일 때 구조물 설치할 예정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지진이 진행될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문이 열리지 않을 수 있으므로 미리 개방 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흔들림이 사라지면 즉시 외부로 대피 가능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화재와 같은 다른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재해 방지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지진의 강도에 따라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색깔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스피커의 크기가 다르다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~ 4 : LED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흰색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스피커 주기 느리게</a:t>
            </a:r>
          </a:p>
          <a:p>
            <a:pPr lvl="0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~ 5 : LED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스피커 주기 중간</a:t>
            </a:r>
          </a:p>
          <a:p>
            <a:pPr lvl="0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~ : LED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스피커 주기 빠르게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26827-1149-CB48-AE69-F20CFFCF63E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7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가속도 센서를 통해 지진을 감지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지진이 감지되면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흔들림 정도에 따라 지진의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다른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전송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동작을 실행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26827-1149-CB48-AE69-F20CFFCF63E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010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가속도 센서에서 받아온 측정값을 특정 기준에 따라 세 단계로 나누어야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구조물이 일정 범위에 들어왔을 때 구조물을 내려주는 모터를 멈춰야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단계마다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색과 스피커의 경보 주기를 조절해야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두개의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가속도 센서에서 계속해서 측정값을 받아오고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넘겨줍니다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받아온 값을 세 개의 단계로 나누어야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26827-1149-CB48-AE69-F20CFFCF63E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744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가속도 센서를 통해 지진을 감지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지진이 감지되면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흔들림 정도에 따라 지진의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다른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전송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동작을 실행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26827-1149-CB48-AE69-F20CFFCF63E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8810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가속도 센서를 통해 지진을 감지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지진이 감지되면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흔들림 정도에 따라 지진의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다른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전송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동작을 실행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26827-1149-CB48-AE69-F20CFFCF63E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42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가속도 센서를 통해 지진을 감지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지진이 감지되면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흔들림 정도에 따라 지진의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다른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전송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동작을 실행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26827-1149-CB48-AE69-F20CFFCF63E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982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9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9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3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4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9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1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9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0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6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7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3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0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ther.go.kr/weather/earthquake_volcano/domestictrend.js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15.tiff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241E59-0646-41EB-8ED0-090409856B7D}"/>
              </a:ext>
            </a:extLst>
          </p:cNvPr>
          <p:cNvSpPr/>
          <p:nvPr/>
        </p:nvSpPr>
        <p:spPr>
          <a:xfrm>
            <a:off x="71659" y="3285057"/>
            <a:ext cx="12192000" cy="1301188"/>
          </a:xfrm>
          <a:prstGeom prst="rect">
            <a:avLst/>
          </a:prstGeom>
          <a:solidFill>
            <a:srgbClr val="181E2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4110879" y="2141914"/>
            <a:ext cx="55181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b="1" kern="0" dirty="0">
                <a:solidFill>
                  <a:prstClr val="white"/>
                </a:solidFill>
              </a:rPr>
              <a:t>지진 대응 시스템</a:t>
            </a:r>
            <a:endParaRPr lang="en-US" altLang="ko-KR" sz="4000" b="1" kern="0" dirty="0">
              <a:solidFill>
                <a:prstClr val="white"/>
              </a:solidFill>
            </a:endParaRPr>
          </a:p>
          <a:p>
            <a:pPr lvl="0" latinLnBrk="0">
              <a:defRPr/>
            </a:pPr>
            <a:r>
              <a:rPr lang="en-US" altLang="ko-KR" sz="2000" kern="0" dirty="0">
                <a:solidFill>
                  <a:prstClr val="white"/>
                </a:solidFill>
              </a:rPr>
              <a:t>System Programming 7</a:t>
            </a:r>
            <a:r>
              <a:rPr lang="ko-KR" altLang="en-US" sz="2000" kern="0" dirty="0">
                <a:solidFill>
                  <a:prstClr val="white"/>
                </a:solidFill>
              </a:rPr>
              <a:t>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3681047" y="2160861"/>
            <a:ext cx="71659" cy="1015663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10879" y="3425759"/>
            <a:ext cx="372221" cy="372221"/>
            <a:chOff x="4110879" y="3817205"/>
            <a:chExt cx="276225" cy="27622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8241E59-0646-41EB-8ED0-090409856B7D}"/>
                </a:ext>
              </a:extLst>
            </p:cNvPr>
            <p:cNvSpPr/>
            <p:nvPr/>
          </p:nvSpPr>
          <p:spPr>
            <a:xfrm>
              <a:off x="4110879" y="3817205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4F9A130-FA06-4C64-B9C8-AF00295A370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181795" y="3892653"/>
              <a:ext cx="111637" cy="13705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110879" y="4051234"/>
            <a:ext cx="372221" cy="372221"/>
            <a:chOff x="4110879" y="4322030"/>
            <a:chExt cx="276225" cy="276225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8241E59-0646-41EB-8ED0-090409856B7D}"/>
                </a:ext>
              </a:extLst>
            </p:cNvPr>
            <p:cNvSpPr/>
            <p:nvPr/>
          </p:nvSpPr>
          <p:spPr>
            <a:xfrm>
              <a:off x="4110879" y="4322030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Group 20">
              <a:extLst>
                <a:ext uri="{FF2B5EF4-FFF2-40B4-BE49-F238E27FC236}">
                  <a16:creationId xmlns:a16="http://schemas.microsoft.com/office/drawing/2014/main" id="{1C7089A4-20D7-4AF1-BE6E-531433FE9E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0844" y="4384003"/>
              <a:ext cx="111637" cy="15227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4FD96A79-3125-4B4D-9D0F-5318695145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1E104CFD-44EE-4744-892C-82D81F2C0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013D346-0728-4628-A7B9-15F1191C1C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88D3E4B-8569-4D4B-B6C3-A3B9FCAA8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631276" y="3415344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kern="0" dirty="0" err="1">
                <a:solidFill>
                  <a:prstClr val="white"/>
                </a:solidFill>
              </a:rPr>
              <a:t>살려조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31275" y="3895895"/>
            <a:ext cx="1758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kern="0" dirty="0">
                <a:solidFill>
                  <a:prstClr val="white"/>
                </a:solidFill>
              </a:rPr>
              <a:t>201421104</a:t>
            </a:r>
            <a:r>
              <a:rPr lang="ko-KR" altLang="en-US" sz="1200" kern="0" dirty="0">
                <a:solidFill>
                  <a:prstClr val="white"/>
                </a:solidFill>
              </a:rPr>
              <a:t> 허준영</a:t>
            </a:r>
            <a:endParaRPr lang="en-US" altLang="ko-KR" sz="1200" kern="0" dirty="0">
              <a:solidFill>
                <a:prstClr val="white"/>
              </a:solidFill>
            </a:endParaRPr>
          </a:p>
          <a:p>
            <a:r>
              <a:rPr lang="en-US" altLang="ko-KR" sz="1200" kern="0" dirty="0">
                <a:solidFill>
                  <a:prstClr val="white"/>
                </a:solidFill>
              </a:rPr>
              <a:t>201421105</a:t>
            </a:r>
            <a:r>
              <a:rPr lang="ko-KR" altLang="en-US" sz="1200" kern="0" dirty="0">
                <a:solidFill>
                  <a:prstClr val="white"/>
                </a:solidFill>
              </a:rPr>
              <a:t> </a:t>
            </a:r>
            <a:r>
              <a:rPr lang="ko-KR" altLang="en-US" sz="1200" kern="0" dirty="0" err="1">
                <a:solidFill>
                  <a:prstClr val="white"/>
                </a:solidFill>
              </a:rPr>
              <a:t>김동해</a:t>
            </a:r>
            <a:endParaRPr lang="en-US" altLang="ko-KR" sz="1200" kern="0" dirty="0">
              <a:solidFill>
                <a:prstClr val="white"/>
              </a:solidFill>
            </a:endParaRPr>
          </a:p>
          <a:p>
            <a:r>
              <a:rPr lang="en-US" altLang="ko-KR" sz="1200" kern="0" dirty="0">
                <a:solidFill>
                  <a:prstClr val="white"/>
                </a:solidFill>
              </a:rPr>
              <a:t>201621025</a:t>
            </a:r>
            <a:r>
              <a:rPr lang="ko-KR" altLang="en-US" sz="1200" kern="0" dirty="0">
                <a:solidFill>
                  <a:prstClr val="white"/>
                </a:solidFill>
              </a:rPr>
              <a:t> </a:t>
            </a:r>
            <a:r>
              <a:rPr lang="ko-KR" altLang="en-US" sz="1200" kern="0" dirty="0" err="1">
                <a:solidFill>
                  <a:prstClr val="white"/>
                </a:solidFill>
              </a:rPr>
              <a:t>신주연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6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3440B03-647F-784E-A658-7981ABBA1717}"/>
              </a:ext>
            </a:extLst>
          </p:cNvPr>
          <p:cNvGrpSpPr/>
          <p:nvPr/>
        </p:nvGrpSpPr>
        <p:grpSpPr>
          <a:xfrm>
            <a:off x="935421" y="1497504"/>
            <a:ext cx="1920719" cy="646331"/>
            <a:chOff x="2724828" y="725015"/>
            <a:chExt cx="3839247" cy="7644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8F55B9C-C161-0D41-866E-6AE20CC9262A}"/>
                </a:ext>
              </a:extLst>
            </p:cNvPr>
            <p:cNvSpPr/>
            <p:nvPr/>
          </p:nvSpPr>
          <p:spPr>
            <a:xfrm>
              <a:off x="2724828" y="725016"/>
              <a:ext cx="3469937" cy="764431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7" name="정렬/분류 26">
              <a:extLst>
                <a:ext uri="{FF2B5EF4-FFF2-40B4-BE49-F238E27FC236}">
                  <a16:creationId xmlns:a16="http://schemas.microsoft.com/office/drawing/2014/main" id="{B8400DA9-1247-AA4A-8612-FC64B75A834B}"/>
                </a:ext>
              </a:extLst>
            </p:cNvPr>
            <p:cNvSpPr/>
            <p:nvPr/>
          </p:nvSpPr>
          <p:spPr>
            <a:xfrm>
              <a:off x="5811952" y="725015"/>
              <a:ext cx="752123" cy="764431"/>
            </a:xfrm>
            <a:prstGeom prst="flowChartCollat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EB72F-789E-EC4F-9DED-FE34434210F3}"/>
              </a:ext>
            </a:extLst>
          </p:cNvPr>
          <p:cNvSpPr/>
          <p:nvPr/>
        </p:nvSpPr>
        <p:spPr>
          <a:xfrm>
            <a:off x="248853" y="472736"/>
            <a:ext cx="5518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</a:rPr>
              <a:t>시연 시나리오 및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B29665-369F-1C4D-9EE4-F727422504F0}"/>
              </a:ext>
            </a:extLst>
          </p:cNvPr>
          <p:cNvSpPr txBox="1"/>
          <p:nvPr/>
        </p:nvSpPr>
        <p:spPr>
          <a:xfrm>
            <a:off x="776818" y="1589838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  시나리오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1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208461-D9AA-8846-8EDE-BF4A5D4CA0AB}"/>
              </a:ext>
            </a:extLst>
          </p:cNvPr>
          <p:cNvGrpSpPr/>
          <p:nvPr/>
        </p:nvGrpSpPr>
        <p:grpSpPr>
          <a:xfrm>
            <a:off x="935421" y="3118940"/>
            <a:ext cx="1920719" cy="646331"/>
            <a:chOff x="2724828" y="725015"/>
            <a:chExt cx="3839247" cy="7644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68DF08-3546-D245-A8F8-FD4D5E45F45C}"/>
                </a:ext>
              </a:extLst>
            </p:cNvPr>
            <p:cNvSpPr/>
            <p:nvPr/>
          </p:nvSpPr>
          <p:spPr>
            <a:xfrm>
              <a:off x="2724828" y="725016"/>
              <a:ext cx="3469937" cy="764431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정렬/분류 9">
              <a:extLst>
                <a:ext uri="{FF2B5EF4-FFF2-40B4-BE49-F238E27FC236}">
                  <a16:creationId xmlns:a16="http://schemas.microsoft.com/office/drawing/2014/main" id="{0832E12B-45A4-A74F-BD94-56394AB8D2B6}"/>
                </a:ext>
              </a:extLst>
            </p:cNvPr>
            <p:cNvSpPr/>
            <p:nvPr/>
          </p:nvSpPr>
          <p:spPr>
            <a:xfrm>
              <a:off x="5811952" y="725015"/>
              <a:ext cx="752123" cy="764431"/>
            </a:xfrm>
            <a:prstGeom prst="flowChartCollat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05D8E1-5A9D-7D4D-98FD-FA039BE5E39D}"/>
              </a:ext>
            </a:extLst>
          </p:cNvPr>
          <p:cNvGrpSpPr/>
          <p:nvPr/>
        </p:nvGrpSpPr>
        <p:grpSpPr>
          <a:xfrm>
            <a:off x="935421" y="4660821"/>
            <a:ext cx="1920719" cy="646331"/>
            <a:chOff x="2724828" y="725015"/>
            <a:chExt cx="3839247" cy="76443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B7E444-3649-7748-B975-A69F25937333}"/>
                </a:ext>
              </a:extLst>
            </p:cNvPr>
            <p:cNvSpPr/>
            <p:nvPr/>
          </p:nvSpPr>
          <p:spPr>
            <a:xfrm>
              <a:off x="2724828" y="725016"/>
              <a:ext cx="3469937" cy="764431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정렬/분류 12">
              <a:extLst>
                <a:ext uri="{FF2B5EF4-FFF2-40B4-BE49-F238E27FC236}">
                  <a16:creationId xmlns:a16="http://schemas.microsoft.com/office/drawing/2014/main" id="{41E40302-75FE-9849-B95C-3CAAB9F77069}"/>
                </a:ext>
              </a:extLst>
            </p:cNvPr>
            <p:cNvSpPr/>
            <p:nvPr/>
          </p:nvSpPr>
          <p:spPr>
            <a:xfrm>
              <a:off x="5811952" y="725015"/>
              <a:ext cx="752123" cy="764431"/>
            </a:xfrm>
            <a:prstGeom prst="flowChartCollat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11B660-C274-184B-ADF5-D6B65A04E85A}"/>
              </a:ext>
            </a:extLst>
          </p:cNvPr>
          <p:cNvSpPr txBox="1"/>
          <p:nvPr/>
        </p:nvSpPr>
        <p:spPr>
          <a:xfrm>
            <a:off x="776817" y="3217661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  시나리오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2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92F05-67C1-2645-AC62-27D82608CC55}"/>
              </a:ext>
            </a:extLst>
          </p:cNvPr>
          <p:cNvSpPr txBox="1"/>
          <p:nvPr/>
        </p:nvSpPr>
        <p:spPr>
          <a:xfrm>
            <a:off x="776817" y="4749681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  시나리오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3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FBFDF3-EC9A-5344-8259-08179B3810DC}"/>
              </a:ext>
            </a:extLst>
          </p:cNvPr>
          <p:cNvSpPr txBox="1"/>
          <p:nvPr/>
        </p:nvSpPr>
        <p:spPr>
          <a:xfrm>
            <a:off x="1199041" y="2371828"/>
            <a:ext cx="688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지진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 1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상황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: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경보음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(1),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건물 내 문 개방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95F2E6-5591-0741-90A8-8452E21E740E}"/>
              </a:ext>
            </a:extLst>
          </p:cNvPr>
          <p:cNvSpPr txBox="1"/>
          <p:nvPr/>
        </p:nvSpPr>
        <p:spPr>
          <a:xfrm>
            <a:off x="1199040" y="3979785"/>
            <a:ext cx="9028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지진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 2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상황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: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경보음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(2),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건물 내 문 개방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구조물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내려줌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731E6-D7A0-DA4D-8FC0-23BF21541975}"/>
              </a:ext>
            </a:extLst>
          </p:cNvPr>
          <p:cNvSpPr txBox="1"/>
          <p:nvPr/>
        </p:nvSpPr>
        <p:spPr>
          <a:xfrm>
            <a:off x="1199039" y="5587742"/>
            <a:ext cx="9028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지진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 3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상황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: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경보음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(3),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건물 내 문 개방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구조물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내려줌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4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3AD289-4D71-F34E-BC21-B445DC917EAD}"/>
              </a:ext>
            </a:extLst>
          </p:cNvPr>
          <p:cNvSpPr/>
          <p:nvPr/>
        </p:nvSpPr>
        <p:spPr>
          <a:xfrm>
            <a:off x="4655840" y="2981077"/>
            <a:ext cx="2880320" cy="576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9">
            <a:extLst>
              <a:ext uri="{FF2B5EF4-FFF2-40B4-BE49-F238E27FC236}">
                <a16:creationId xmlns:a16="http://schemas.microsoft.com/office/drawing/2014/main" id="{55E8E6E4-D302-3A4B-8D05-7DF1F1A1A173}"/>
              </a:ext>
            </a:extLst>
          </p:cNvPr>
          <p:cNvCxnSpPr/>
          <p:nvPr/>
        </p:nvCxnSpPr>
        <p:spPr>
          <a:xfrm>
            <a:off x="4036343" y="2884686"/>
            <a:ext cx="35283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6">
            <a:extLst>
              <a:ext uri="{FF2B5EF4-FFF2-40B4-BE49-F238E27FC236}">
                <a16:creationId xmlns:a16="http://schemas.microsoft.com/office/drawing/2014/main" id="{A51D937E-576D-1347-885A-C98639328E21}"/>
              </a:ext>
            </a:extLst>
          </p:cNvPr>
          <p:cNvGrpSpPr/>
          <p:nvPr/>
        </p:nvGrpSpPr>
        <p:grpSpPr>
          <a:xfrm>
            <a:off x="4007768" y="3347045"/>
            <a:ext cx="4176464" cy="576064"/>
            <a:chOff x="2843808" y="3573016"/>
            <a:chExt cx="4176464" cy="576064"/>
          </a:xfrm>
        </p:grpSpPr>
        <p:cxnSp>
          <p:nvCxnSpPr>
            <p:cNvPr id="26" name="직선 연결선 15">
              <a:extLst>
                <a:ext uri="{FF2B5EF4-FFF2-40B4-BE49-F238E27FC236}">
                  <a16:creationId xmlns:a16="http://schemas.microsoft.com/office/drawing/2014/main" id="{E4717C2D-FD5E-8645-9937-5DF20935C884}"/>
                </a:ext>
              </a:extLst>
            </p:cNvPr>
            <p:cNvCxnSpPr/>
            <p:nvPr/>
          </p:nvCxnSpPr>
          <p:spPr>
            <a:xfrm>
              <a:off x="2843808" y="3861048"/>
              <a:ext cx="41764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18">
              <a:extLst>
                <a:ext uri="{FF2B5EF4-FFF2-40B4-BE49-F238E27FC236}">
                  <a16:creationId xmlns:a16="http://schemas.microsoft.com/office/drawing/2014/main" id="{00868093-6D3A-2748-A8FA-F8150FF1F410}"/>
                </a:ext>
              </a:extLst>
            </p:cNvPr>
            <p:cNvCxnSpPr/>
            <p:nvPr/>
          </p:nvCxnSpPr>
          <p:spPr>
            <a:xfrm>
              <a:off x="6444208" y="3573016"/>
              <a:ext cx="0" cy="576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FB3798-2439-7244-A2C5-C1F0BD0CE1FD}"/>
              </a:ext>
            </a:extLst>
          </p:cNvPr>
          <p:cNvSpPr txBox="1"/>
          <p:nvPr/>
        </p:nvSpPr>
        <p:spPr>
          <a:xfrm>
            <a:off x="3647728" y="3000787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감사합니다</a:t>
            </a:r>
            <a:r>
              <a:rPr lang="en-US" altLang="ko-KR" sz="32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  <p:cxnSp>
        <p:nvCxnSpPr>
          <p:cNvPr id="29" name="직선 연결선 41">
            <a:extLst>
              <a:ext uri="{FF2B5EF4-FFF2-40B4-BE49-F238E27FC236}">
                <a16:creationId xmlns:a16="http://schemas.microsoft.com/office/drawing/2014/main" id="{B04FAF6B-C893-CC40-A352-826CF18117D6}"/>
              </a:ext>
            </a:extLst>
          </p:cNvPr>
          <p:cNvCxnSpPr/>
          <p:nvPr/>
        </p:nvCxnSpPr>
        <p:spPr>
          <a:xfrm>
            <a:off x="4583832" y="2409207"/>
            <a:ext cx="0" cy="8164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이등변 삼각형 42">
            <a:extLst>
              <a:ext uri="{FF2B5EF4-FFF2-40B4-BE49-F238E27FC236}">
                <a16:creationId xmlns:a16="http://schemas.microsoft.com/office/drawing/2014/main" id="{3DD74D61-D416-B440-AAA0-17C52A37B835}"/>
              </a:ext>
            </a:extLst>
          </p:cNvPr>
          <p:cNvSpPr/>
          <p:nvPr/>
        </p:nvSpPr>
        <p:spPr>
          <a:xfrm rot="5400000">
            <a:off x="4559001" y="2386411"/>
            <a:ext cx="360041" cy="310380"/>
          </a:xfrm>
          <a:prstGeom prst="triangl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43">
            <a:extLst>
              <a:ext uri="{FF2B5EF4-FFF2-40B4-BE49-F238E27FC236}">
                <a16:creationId xmlns:a16="http://schemas.microsoft.com/office/drawing/2014/main" id="{CE6022CB-B1E9-2B41-B4BC-8C951BF11FA4}"/>
              </a:ext>
            </a:extLst>
          </p:cNvPr>
          <p:cNvSpPr/>
          <p:nvPr/>
        </p:nvSpPr>
        <p:spPr>
          <a:xfrm rot="16200000">
            <a:off x="4350524" y="2554989"/>
            <a:ext cx="250590" cy="216026"/>
          </a:xfrm>
          <a:prstGeom prst="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7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FEDC37-C9F5-334A-AED6-D85CD38DC2DB}"/>
              </a:ext>
            </a:extLst>
          </p:cNvPr>
          <p:cNvSpPr/>
          <p:nvPr/>
        </p:nvSpPr>
        <p:spPr>
          <a:xfrm>
            <a:off x="3681047" y="1667375"/>
            <a:ext cx="45719" cy="43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E1CACD-345B-DF47-AD6F-75255B5F55BF}"/>
              </a:ext>
            </a:extLst>
          </p:cNvPr>
          <p:cNvSpPr/>
          <p:nvPr/>
        </p:nvSpPr>
        <p:spPr>
          <a:xfrm>
            <a:off x="4222077" y="1984195"/>
            <a:ext cx="308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</a:rPr>
              <a:t>1.</a:t>
            </a:r>
            <a:r>
              <a:rPr lang="ko-KR" altLang="en-US" sz="2400" b="1" dirty="0">
                <a:solidFill>
                  <a:prstClr val="white"/>
                </a:solidFill>
              </a:rPr>
              <a:t> 목적 및 개요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06D159-1723-6B4E-811A-20AD66058C48}"/>
              </a:ext>
            </a:extLst>
          </p:cNvPr>
          <p:cNvSpPr/>
          <p:nvPr/>
        </p:nvSpPr>
        <p:spPr>
          <a:xfrm>
            <a:off x="248853" y="472736"/>
            <a:ext cx="5518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600" b="1" kern="0" dirty="0">
                <a:solidFill>
                  <a:prstClr val="white"/>
                </a:solidFill>
              </a:rPr>
              <a:t>INDEX</a:t>
            </a:r>
            <a:endParaRPr lang="ko-KR" altLang="en-US" sz="3600" b="1" kern="0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0473DD-2B08-7C46-8AC9-5B861F6DD882}"/>
              </a:ext>
            </a:extLst>
          </p:cNvPr>
          <p:cNvSpPr/>
          <p:nvPr/>
        </p:nvSpPr>
        <p:spPr>
          <a:xfrm>
            <a:off x="4222077" y="2952900"/>
            <a:ext cx="49593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</a:rPr>
              <a:t>2.</a:t>
            </a:r>
            <a:r>
              <a:rPr lang="ko-KR" altLang="en-US" sz="2400" b="1" dirty="0">
                <a:solidFill>
                  <a:prstClr val="white"/>
                </a:solidFill>
              </a:rPr>
              <a:t> 기술 분석 및 요구사항 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0153D6-2679-C14C-ABB5-00B9B51284F4}"/>
              </a:ext>
            </a:extLst>
          </p:cNvPr>
          <p:cNvSpPr/>
          <p:nvPr/>
        </p:nvSpPr>
        <p:spPr>
          <a:xfrm>
            <a:off x="4222076" y="3921605"/>
            <a:ext cx="308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</a:rPr>
              <a:t>3.</a:t>
            </a:r>
            <a:r>
              <a:rPr lang="ko-KR" altLang="en-US" sz="2400" b="1" dirty="0">
                <a:solidFill>
                  <a:prstClr val="white"/>
                </a:solidFill>
              </a:rPr>
              <a:t> 시스템 개발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C4C4D32-1624-B142-AE81-2BC89B2AC684}"/>
              </a:ext>
            </a:extLst>
          </p:cNvPr>
          <p:cNvSpPr/>
          <p:nvPr/>
        </p:nvSpPr>
        <p:spPr>
          <a:xfrm>
            <a:off x="4222076" y="4890310"/>
            <a:ext cx="3683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</a:rPr>
              <a:t>4.</a:t>
            </a:r>
            <a:r>
              <a:rPr lang="ko-KR" altLang="en-US" sz="2400" b="1" dirty="0">
                <a:solidFill>
                  <a:prstClr val="white"/>
                </a:solidFill>
              </a:rPr>
              <a:t> 시연 시나리오 및 영상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D6C4A-51EB-1E4F-B191-12FB15FCE51C}"/>
              </a:ext>
            </a:extLst>
          </p:cNvPr>
          <p:cNvSpPr/>
          <p:nvPr/>
        </p:nvSpPr>
        <p:spPr>
          <a:xfrm flipH="1">
            <a:off x="3681046" y="3716215"/>
            <a:ext cx="45719" cy="227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9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4C69CE-8F6A-0A4E-8435-1FD6944DBB07}"/>
              </a:ext>
            </a:extLst>
          </p:cNvPr>
          <p:cNvSpPr/>
          <p:nvPr/>
        </p:nvSpPr>
        <p:spPr>
          <a:xfrm>
            <a:off x="248853" y="472736"/>
            <a:ext cx="5518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</a:rPr>
              <a:t>목적 및 개요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79FE3D5-0BE8-4344-A7F3-9EC0B78B6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6" y="1586992"/>
            <a:ext cx="6228650" cy="3288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67506C-A89F-8A49-BCD8-6F13C93076A0}"/>
              </a:ext>
            </a:extLst>
          </p:cNvPr>
          <p:cNvSpPr txBox="1"/>
          <p:nvPr/>
        </p:nvSpPr>
        <p:spPr>
          <a:xfrm>
            <a:off x="367586" y="4875576"/>
            <a:ext cx="6290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bg1"/>
                </a:solidFill>
              </a:rPr>
              <a:t>출처</a:t>
            </a:r>
            <a:r>
              <a:rPr kumimoji="1" lang="en-US" altLang="ko-KR" sz="900" dirty="0">
                <a:solidFill>
                  <a:schemeClr val="bg1"/>
                </a:solidFill>
              </a:rPr>
              <a:t>:</a:t>
            </a:r>
            <a:r>
              <a:rPr kumimoji="1" lang="ko-KR" altLang="en-US" sz="900" dirty="0">
                <a:solidFill>
                  <a:schemeClr val="bg1"/>
                </a:solidFill>
              </a:rPr>
              <a:t> 기상청</a:t>
            </a:r>
            <a:r>
              <a:rPr lang="en-US" altLang="ko-KR" sz="900" dirty="0">
                <a:solidFill>
                  <a:schemeClr val="bg1"/>
                </a:solidFill>
              </a:rPr>
              <a:t>. (2018). </a:t>
            </a:r>
            <a:r>
              <a:rPr lang="ko-KR" altLang="en-US" sz="900" dirty="0">
                <a:solidFill>
                  <a:schemeClr val="bg1"/>
                </a:solidFill>
              </a:rPr>
              <a:t>국내 지진 발생 추이 </a:t>
            </a:r>
            <a:r>
              <a:rPr kumimoji="1" lang="en-US" altLang="ko-KR" sz="900" dirty="0">
                <a:solidFill>
                  <a:schemeClr val="bg1"/>
                </a:solidFill>
              </a:rPr>
              <a:t>(</a:t>
            </a:r>
            <a:r>
              <a:rPr lang="en" altLang="ko-KR" sz="9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https://www.weather.go.kr/weather/earthquake_volcano/domestictrend.jsp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51F28DC6-3EBD-7C47-8493-8A2B416EDA15}"/>
              </a:ext>
            </a:extLst>
          </p:cNvPr>
          <p:cNvSpPr/>
          <p:nvPr/>
        </p:nvSpPr>
        <p:spPr>
          <a:xfrm>
            <a:off x="-932262" y="5271008"/>
            <a:ext cx="8993275" cy="103498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최근 한반도 지진 발생 빈도 증가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B0069-0B86-2540-A8F4-A933AC8E6078}"/>
              </a:ext>
            </a:extLst>
          </p:cNvPr>
          <p:cNvSpPr/>
          <p:nvPr/>
        </p:nvSpPr>
        <p:spPr>
          <a:xfrm>
            <a:off x="8624174" y="-1466343"/>
            <a:ext cx="1612484" cy="381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244E8-F9F3-AE4E-805C-85F824FCB577}"/>
              </a:ext>
            </a:extLst>
          </p:cNvPr>
          <p:cNvSpPr txBox="1"/>
          <p:nvPr/>
        </p:nvSpPr>
        <p:spPr>
          <a:xfrm>
            <a:off x="7547933" y="3364375"/>
            <a:ext cx="2930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</a:rPr>
              <a:t>신속한 </a:t>
            </a:r>
            <a:r>
              <a:rPr kumimoji="1" lang="ko-KR" altLang="en-US" sz="3200" b="1" dirty="0">
                <a:solidFill>
                  <a:srgbClr val="ED7D31"/>
                </a:solidFill>
              </a:rPr>
              <a:t>대피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4E1A6-0D98-804C-90CE-5A35F736DC04}"/>
              </a:ext>
            </a:extLst>
          </p:cNvPr>
          <p:cNvSpPr txBox="1"/>
          <p:nvPr/>
        </p:nvSpPr>
        <p:spPr>
          <a:xfrm>
            <a:off x="7547933" y="2721114"/>
            <a:ext cx="431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ED7D31"/>
                </a:solidFill>
              </a:rPr>
              <a:t>인명 피해 </a:t>
            </a:r>
            <a:r>
              <a:rPr kumimoji="1" lang="ko-KR" altLang="en-US" sz="3200" b="1" dirty="0">
                <a:solidFill>
                  <a:schemeClr val="bg1"/>
                </a:solidFill>
              </a:rPr>
              <a:t>최소화</a:t>
            </a:r>
            <a:r>
              <a:rPr kumimoji="1" lang="en-US" altLang="ko-KR" sz="3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208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4C69CE-8F6A-0A4E-8435-1FD6944DBB07}"/>
              </a:ext>
            </a:extLst>
          </p:cNvPr>
          <p:cNvSpPr/>
          <p:nvPr/>
        </p:nvSpPr>
        <p:spPr>
          <a:xfrm>
            <a:off x="248853" y="472736"/>
            <a:ext cx="5518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</a:rPr>
              <a:t>목적 및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7506C-A89F-8A49-BCD8-6F13C93076A0}"/>
              </a:ext>
            </a:extLst>
          </p:cNvPr>
          <p:cNvSpPr txBox="1"/>
          <p:nvPr/>
        </p:nvSpPr>
        <p:spPr>
          <a:xfrm>
            <a:off x="906760" y="5849824"/>
            <a:ext cx="54665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bg1"/>
                </a:solidFill>
              </a:rPr>
              <a:t>출처 국민재난안전연구원</a:t>
            </a:r>
            <a:r>
              <a:rPr kumimoji="1" lang="en-US" altLang="ko-KR" sz="900" dirty="0">
                <a:solidFill>
                  <a:schemeClr val="bg1"/>
                </a:solidFill>
              </a:rPr>
              <a:t>. (2012) ‘</a:t>
            </a:r>
            <a:r>
              <a:rPr kumimoji="1" lang="ko-KR" altLang="en-US" sz="900" dirty="0">
                <a:solidFill>
                  <a:schemeClr val="bg1"/>
                </a:solidFill>
              </a:rPr>
              <a:t>지진피해 건축물 손상도 평가 및 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붕괴위험도</a:t>
            </a:r>
            <a:r>
              <a:rPr kumimoji="1" lang="ko-KR" altLang="en-US" sz="900" dirty="0">
                <a:solidFill>
                  <a:schemeClr val="bg1"/>
                </a:solidFill>
              </a:rPr>
              <a:t> 검증을 위한 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구조실험</a:t>
            </a:r>
            <a:r>
              <a:rPr kumimoji="1"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BB0069-0B86-2540-A8F4-A933AC8E6078}"/>
              </a:ext>
            </a:extLst>
          </p:cNvPr>
          <p:cNvSpPr/>
          <p:nvPr/>
        </p:nvSpPr>
        <p:spPr>
          <a:xfrm>
            <a:off x="8624174" y="-1466343"/>
            <a:ext cx="1612484" cy="381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1CF6A1B-CBFF-4D43-A71A-EC96531F56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04" y="2570471"/>
            <a:ext cx="4828540" cy="572770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92B7E46-6204-B143-8D53-91937D1CD5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60" y="2557908"/>
            <a:ext cx="4836621" cy="3122315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E4FFF0-CACA-2747-A084-978D083663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04" y="3260456"/>
            <a:ext cx="5032573" cy="24107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96426C-A302-7C48-8406-2A8B28786AD9}"/>
              </a:ext>
            </a:extLst>
          </p:cNvPr>
          <p:cNvSpPr txBox="1"/>
          <p:nvPr/>
        </p:nvSpPr>
        <p:spPr>
          <a:xfrm>
            <a:off x="906760" y="6080656"/>
            <a:ext cx="7604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solidFill>
                  <a:schemeClr val="bg1"/>
                </a:solidFill>
              </a:rPr>
              <a:t>출처 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우리집</a:t>
            </a:r>
            <a:r>
              <a:rPr kumimoji="1" lang="ko-KR" altLang="en-US" sz="900" dirty="0">
                <a:solidFill>
                  <a:schemeClr val="bg1"/>
                </a:solidFill>
              </a:rPr>
              <a:t> 내진설계 </a:t>
            </a:r>
            <a:r>
              <a:rPr kumimoji="1" lang="ko-KR" altLang="en-US" sz="900" dirty="0" err="1">
                <a:solidFill>
                  <a:schemeClr val="bg1"/>
                </a:solidFill>
              </a:rPr>
              <a:t>간편조회</a:t>
            </a:r>
            <a:r>
              <a:rPr kumimoji="1" lang="ko-KR" altLang="en-US" sz="900" dirty="0">
                <a:solidFill>
                  <a:schemeClr val="bg1"/>
                </a:solidFill>
              </a:rPr>
              <a:t> 서비스 </a:t>
            </a:r>
            <a:r>
              <a:rPr kumimoji="1" lang="en-US" altLang="ko-KR" sz="900" dirty="0">
                <a:solidFill>
                  <a:schemeClr val="bg1"/>
                </a:solidFill>
              </a:rPr>
              <a:t>– </a:t>
            </a:r>
            <a:r>
              <a:rPr kumimoji="1" lang="ko-KR" altLang="en-US" sz="900" dirty="0">
                <a:solidFill>
                  <a:schemeClr val="bg1"/>
                </a:solidFill>
              </a:rPr>
              <a:t>건축도시정책정보센터 </a:t>
            </a:r>
            <a:r>
              <a:rPr kumimoji="1" lang="en" altLang="ko-KR" sz="900" dirty="0">
                <a:solidFill>
                  <a:schemeClr val="bg1"/>
                </a:solidFill>
              </a:rPr>
              <a:t>http://</a:t>
            </a:r>
            <a:r>
              <a:rPr kumimoji="1" lang="en" altLang="ko-KR" sz="900" dirty="0" err="1">
                <a:solidFill>
                  <a:schemeClr val="bg1"/>
                </a:solidFill>
              </a:rPr>
              <a:t>www.aurum.re.kr</a:t>
            </a:r>
            <a:r>
              <a:rPr kumimoji="1" lang="en" altLang="ko-KR" sz="900" dirty="0">
                <a:solidFill>
                  <a:schemeClr val="bg1"/>
                </a:solidFill>
              </a:rPr>
              <a:t>/</a:t>
            </a:r>
            <a:r>
              <a:rPr kumimoji="1" lang="en" altLang="ko-KR" sz="900" dirty="0" err="1">
                <a:solidFill>
                  <a:schemeClr val="bg1"/>
                </a:solidFill>
              </a:rPr>
              <a:t>KoreaEqk</a:t>
            </a:r>
            <a:r>
              <a:rPr kumimoji="1" lang="en" altLang="ko-KR" sz="900" dirty="0">
                <a:solidFill>
                  <a:schemeClr val="bg1"/>
                </a:solidFill>
              </a:rPr>
              <a:t>/</a:t>
            </a:r>
            <a:r>
              <a:rPr kumimoji="1" lang="en" altLang="ko-KR" sz="900" dirty="0" err="1">
                <a:solidFill>
                  <a:schemeClr val="bg1"/>
                </a:solidFill>
              </a:rPr>
              <a:t>SelfChkStart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CD5D43-8E7B-0744-943D-2C18EB0267B3}"/>
              </a:ext>
            </a:extLst>
          </p:cNvPr>
          <p:cNvGrpSpPr/>
          <p:nvPr/>
        </p:nvGrpSpPr>
        <p:grpSpPr>
          <a:xfrm>
            <a:off x="906760" y="1680744"/>
            <a:ext cx="7550149" cy="646331"/>
            <a:chOff x="5133879" y="1137419"/>
            <a:chExt cx="7550149" cy="71430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462A301-30DD-2B45-A5E1-3763DD092ABE}"/>
                </a:ext>
              </a:extLst>
            </p:cNvPr>
            <p:cNvGrpSpPr/>
            <p:nvPr/>
          </p:nvGrpSpPr>
          <p:grpSpPr>
            <a:xfrm>
              <a:off x="5133879" y="1137419"/>
              <a:ext cx="6545508" cy="714308"/>
              <a:chOff x="2724828" y="725015"/>
              <a:chExt cx="3839247" cy="76443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BB6BCCD-7E19-EA42-800D-AB462AC664CE}"/>
                  </a:ext>
                </a:extLst>
              </p:cNvPr>
              <p:cNvSpPr/>
              <p:nvPr/>
            </p:nvSpPr>
            <p:spPr>
              <a:xfrm>
                <a:off x="2724828" y="725016"/>
                <a:ext cx="3469937" cy="764431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1" name="정렬/분류 20">
                <a:extLst>
                  <a:ext uri="{FF2B5EF4-FFF2-40B4-BE49-F238E27FC236}">
                    <a16:creationId xmlns:a16="http://schemas.microsoft.com/office/drawing/2014/main" id="{5BB192A4-7DCE-364A-9823-2CDFB793AB07}"/>
                  </a:ext>
                </a:extLst>
              </p:cNvPr>
              <p:cNvSpPr/>
              <p:nvPr/>
            </p:nvSpPr>
            <p:spPr>
              <a:xfrm>
                <a:off x="5811952" y="725015"/>
                <a:ext cx="752123" cy="764431"/>
              </a:xfrm>
              <a:prstGeom prst="flowChartCollat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1C8BDE-F778-E04E-A7C6-AC7C63CA0D8B}"/>
                </a:ext>
              </a:extLst>
            </p:cNvPr>
            <p:cNvSpPr txBox="1"/>
            <p:nvPr/>
          </p:nvSpPr>
          <p:spPr>
            <a:xfrm>
              <a:off x="5173492" y="1198105"/>
              <a:ext cx="7510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bg1"/>
                  </a:solidFill>
                </a:rPr>
                <a:t>내진 설계 대상이 아닌 </a:t>
              </a:r>
              <a:r>
                <a:rPr kumimoji="1" lang="ko-KR" altLang="en-US" sz="3200" b="1" dirty="0" err="1">
                  <a:solidFill>
                    <a:schemeClr val="bg1"/>
                  </a:solidFill>
                </a:rPr>
                <a:t>팔달관</a:t>
              </a:r>
              <a:endParaRPr kumimoji="1"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29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8BA481-6B0E-C244-8839-6C811932704E}"/>
              </a:ext>
            </a:extLst>
          </p:cNvPr>
          <p:cNvSpPr/>
          <p:nvPr/>
        </p:nvSpPr>
        <p:spPr>
          <a:xfrm>
            <a:off x="248853" y="472736"/>
            <a:ext cx="5518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</a:rPr>
              <a:t>목적 및 구성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726A54-9B26-2940-925B-58F8434FEE4A}"/>
              </a:ext>
            </a:extLst>
          </p:cNvPr>
          <p:cNvGrpSpPr/>
          <p:nvPr/>
        </p:nvGrpSpPr>
        <p:grpSpPr>
          <a:xfrm>
            <a:off x="1416763" y="1510821"/>
            <a:ext cx="4844921" cy="503635"/>
            <a:chOff x="2724828" y="725015"/>
            <a:chExt cx="3839247" cy="76443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4E53590-175A-A444-AF8F-0FD144FEB909}"/>
                </a:ext>
              </a:extLst>
            </p:cNvPr>
            <p:cNvSpPr/>
            <p:nvPr/>
          </p:nvSpPr>
          <p:spPr>
            <a:xfrm>
              <a:off x="2724828" y="725016"/>
              <a:ext cx="3469937" cy="764431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정렬/분류 12">
              <a:extLst>
                <a:ext uri="{FF2B5EF4-FFF2-40B4-BE49-F238E27FC236}">
                  <a16:creationId xmlns:a16="http://schemas.microsoft.com/office/drawing/2014/main" id="{779DC122-8192-564B-8A4E-71752D47B046}"/>
                </a:ext>
              </a:extLst>
            </p:cNvPr>
            <p:cNvSpPr/>
            <p:nvPr/>
          </p:nvSpPr>
          <p:spPr>
            <a:xfrm>
              <a:off x="5811952" y="725015"/>
              <a:ext cx="752123" cy="764431"/>
            </a:xfrm>
            <a:prstGeom prst="flowChartCollat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1FA34B2-A420-4D42-A04B-C686D45468AA}"/>
              </a:ext>
            </a:extLst>
          </p:cNvPr>
          <p:cNvSpPr txBox="1"/>
          <p:nvPr/>
        </p:nvSpPr>
        <p:spPr>
          <a:xfrm>
            <a:off x="1317770" y="1562432"/>
            <a:ext cx="453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 건물 외벽에 구조물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(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계단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)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D5B3A-B54B-B944-997F-3583F224C3A5}"/>
              </a:ext>
            </a:extLst>
          </p:cNvPr>
          <p:cNvSpPr txBox="1"/>
          <p:nvPr/>
        </p:nvSpPr>
        <p:spPr>
          <a:xfrm>
            <a:off x="592345" y="1134993"/>
            <a:ext cx="55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ED7D31"/>
                </a:solidFill>
              </a:rPr>
              <a:t>1</a:t>
            </a:r>
            <a:endParaRPr kumimoji="1" lang="ko-KR" altLang="en-US" sz="6600" b="1" dirty="0">
              <a:solidFill>
                <a:srgbClr val="ED7D3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A71401-4938-744D-B9B3-53741A6302A7}"/>
              </a:ext>
            </a:extLst>
          </p:cNvPr>
          <p:cNvGrpSpPr/>
          <p:nvPr/>
        </p:nvGrpSpPr>
        <p:grpSpPr>
          <a:xfrm>
            <a:off x="1437545" y="4145248"/>
            <a:ext cx="3789762" cy="503635"/>
            <a:chOff x="2724828" y="725015"/>
            <a:chExt cx="3839247" cy="76443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37D25C-3F8C-E244-AFC4-DA0BF5872558}"/>
                </a:ext>
              </a:extLst>
            </p:cNvPr>
            <p:cNvSpPr/>
            <p:nvPr/>
          </p:nvSpPr>
          <p:spPr>
            <a:xfrm>
              <a:off x="2724828" y="725016"/>
              <a:ext cx="3469937" cy="764431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정렬/분류 17">
              <a:extLst>
                <a:ext uri="{FF2B5EF4-FFF2-40B4-BE49-F238E27FC236}">
                  <a16:creationId xmlns:a16="http://schemas.microsoft.com/office/drawing/2014/main" id="{BE2C8899-C787-8844-AA8A-220E35F462DB}"/>
                </a:ext>
              </a:extLst>
            </p:cNvPr>
            <p:cNvSpPr/>
            <p:nvPr/>
          </p:nvSpPr>
          <p:spPr>
            <a:xfrm>
              <a:off x="5811952" y="725015"/>
              <a:ext cx="752123" cy="764431"/>
            </a:xfrm>
            <a:prstGeom prst="flowChartCollat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EAED98-16B0-3542-9979-B56F0249BC8E}"/>
              </a:ext>
            </a:extLst>
          </p:cNvPr>
          <p:cNvSpPr txBox="1"/>
          <p:nvPr/>
        </p:nvSpPr>
        <p:spPr>
          <a:xfrm>
            <a:off x="1440350" y="4177198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건물 내 문 개방 자동화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9ECD0-0352-1C42-99EC-550ED22F555E}"/>
              </a:ext>
            </a:extLst>
          </p:cNvPr>
          <p:cNvSpPr txBox="1"/>
          <p:nvPr/>
        </p:nvSpPr>
        <p:spPr>
          <a:xfrm>
            <a:off x="613127" y="3787765"/>
            <a:ext cx="55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ED7D31"/>
                </a:solidFill>
              </a:rPr>
              <a:t>2</a:t>
            </a:r>
            <a:endParaRPr kumimoji="1" lang="ko-KR" altLang="en-US" sz="6600" b="1" dirty="0">
              <a:solidFill>
                <a:srgbClr val="ED7D3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BC6F61-2F1C-7243-91D4-630197A6B35C}"/>
              </a:ext>
            </a:extLst>
          </p:cNvPr>
          <p:cNvGrpSpPr/>
          <p:nvPr/>
        </p:nvGrpSpPr>
        <p:grpSpPr>
          <a:xfrm>
            <a:off x="7710370" y="1510820"/>
            <a:ext cx="3002399" cy="503635"/>
            <a:chOff x="2724828" y="725015"/>
            <a:chExt cx="3839247" cy="7644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572B2F-11EF-C74E-B913-A9CE5BB1D5BC}"/>
                </a:ext>
              </a:extLst>
            </p:cNvPr>
            <p:cNvSpPr/>
            <p:nvPr/>
          </p:nvSpPr>
          <p:spPr>
            <a:xfrm>
              <a:off x="2724828" y="725016"/>
              <a:ext cx="3469937" cy="764431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정렬/분류 22">
              <a:extLst>
                <a:ext uri="{FF2B5EF4-FFF2-40B4-BE49-F238E27FC236}">
                  <a16:creationId xmlns:a16="http://schemas.microsoft.com/office/drawing/2014/main" id="{548435D8-9D5D-F84B-8073-4D86BFC80B01}"/>
                </a:ext>
              </a:extLst>
            </p:cNvPr>
            <p:cNvSpPr/>
            <p:nvPr/>
          </p:nvSpPr>
          <p:spPr>
            <a:xfrm>
              <a:off x="5811952" y="725015"/>
              <a:ext cx="752123" cy="764431"/>
            </a:xfrm>
            <a:prstGeom prst="flowChartCollat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7EF363F-1E8F-DE48-A18E-1492BD7C1931}"/>
              </a:ext>
            </a:extLst>
          </p:cNvPr>
          <p:cNvSpPr txBox="1"/>
          <p:nvPr/>
        </p:nvSpPr>
        <p:spPr>
          <a:xfrm>
            <a:off x="7679106" y="1520849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가스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차단 자동화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7B691-E4EB-B94A-B320-4D6EE572AAE6}"/>
              </a:ext>
            </a:extLst>
          </p:cNvPr>
          <p:cNvSpPr txBox="1"/>
          <p:nvPr/>
        </p:nvSpPr>
        <p:spPr>
          <a:xfrm>
            <a:off x="6885952" y="1265269"/>
            <a:ext cx="55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ED7D31"/>
                </a:solidFill>
              </a:rPr>
              <a:t>3</a:t>
            </a:r>
            <a:endParaRPr kumimoji="1" lang="ko-KR" altLang="en-US" sz="6600" b="1" dirty="0">
              <a:solidFill>
                <a:srgbClr val="ED7D3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8C2ED7D-7AC9-F540-A3DA-2D5CC535E676}"/>
              </a:ext>
            </a:extLst>
          </p:cNvPr>
          <p:cNvGrpSpPr/>
          <p:nvPr/>
        </p:nvGrpSpPr>
        <p:grpSpPr>
          <a:xfrm>
            <a:off x="7679106" y="4072882"/>
            <a:ext cx="3321947" cy="503635"/>
            <a:chOff x="2724828" y="725015"/>
            <a:chExt cx="3839247" cy="7644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BEE04C3-C3CE-7B42-AE5D-921323075318}"/>
                </a:ext>
              </a:extLst>
            </p:cNvPr>
            <p:cNvSpPr/>
            <p:nvPr/>
          </p:nvSpPr>
          <p:spPr>
            <a:xfrm>
              <a:off x="2724828" y="725016"/>
              <a:ext cx="3469937" cy="764431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9" name="정렬/분류 28">
              <a:extLst>
                <a:ext uri="{FF2B5EF4-FFF2-40B4-BE49-F238E27FC236}">
                  <a16:creationId xmlns:a16="http://schemas.microsoft.com/office/drawing/2014/main" id="{78492F01-6750-004F-8383-216BD7B1B77B}"/>
                </a:ext>
              </a:extLst>
            </p:cNvPr>
            <p:cNvSpPr/>
            <p:nvPr/>
          </p:nvSpPr>
          <p:spPr>
            <a:xfrm>
              <a:off x="5811952" y="725015"/>
              <a:ext cx="752123" cy="764431"/>
            </a:xfrm>
            <a:prstGeom prst="flowChartCollat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B338151-7D95-4044-9F40-220BD1EA7D54}"/>
              </a:ext>
            </a:extLst>
          </p:cNvPr>
          <p:cNvSpPr txBox="1"/>
          <p:nvPr/>
        </p:nvSpPr>
        <p:spPr>
          <a:xfrm>
            <a:off x="7580113" y="4114851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 지진 감지 시 경고음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437743-222E-2D4E-BA08-EE37D6A9F340}"/>
              </a:ext>
            </a:extLst>
          </p:cNvPr>
          <p:cNvSpPr txBox="1"/>
          <p:nvPr/>
        </p:nvSpPr>
        <p:spPr>
          <a:xfrm>
            <a:off x="6850547" y="3752952"/>
            <a:ext cx="55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ED7D31"/>
                </a:solidFill>
              </a:rPr>
              <a:t>4</a:t>
            </a:r>
            <a:endParaRPr kumimoji="1" lang="ko-KR" altLang="en-US" sz="6600" b="1" dirty="0">
              <a:solidFill>
                <a:srgbClr val="ED7D3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628C1BD-6171-B34E-BC1B-E4BA57FE4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87" y="2371338"/>
            <a:ext cx="1273705" cy="12737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8AB45B3-56AB-FC43-A14F-04E5BE424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0000">
            <a:off x="1421772" y="2204582"/>
            <a:ext cx="634930" cy="634930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001C50AF-FA5D-6648-815A-84AF0C3DA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51" y="2665969"/>
            <a:ext cx="449110" cy="44911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CFDD704-B89F-D940-B3E9-767416F08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94" y="2302065"/>
            <a:ext cx="1273705" cy="127370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53D1F5-F298-434A-BFE4-E4BAEF4DE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42" y="3011187"/>
            <a:ext cx="634931" cy="634931"/>
          </a:xfrm>
          <a:prstGeom prst="rect">
            <a:avLst/>
          </a:prstGeom>
        </p:spPr>
      </p:pic>
      <p:pic>
        <p:nvPicPr>
          <p:cNvPr id="37" name="그림 36" descr="개체이(가) 표시된 사진&#10;&#10;자동 생성된 설명">
            <a:extLst>
              <a:ext uri="{FF2B5EF4-FFF2-40B4-BE49-F238E27FC236}">
                <a16:creationId xmlns:a16="http://schemas.microsoft.com/office/drawing/2014/main" id="{A8DE5218-05C1-2049-9AFF-EBBA10EAE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44" y="5127362"/>
            <a:ext cx="1174774" cy="1174774"/>
          </a:xfrm>
          <a:prstGeom prst="rect">
            <a:avLst/>
          </a:prstGeom>
        </p:spPr>
      </p:pic>
      <p:pic>
        <p:nvPicPr>
          <p:cNvPr id="38" name="그림 37" descr="개체이(가) 표시된 사진&#10;&#10;자동 생성된 설명">
            <a:extLst>
              <a:ext uri="{FF2B5EF4-FFF2-40B4-BE49-F238E27FC236}">
                <a16:creationId xmlns:a16="http://schemas.microsoft.com/office/drawing/2014/main" id="{CE5E35C6-95A5-0A46-8E92-3EDF2EA5F2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18" y="5138056"/>
            <a:ext cx="1174774" cy="1174774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465D27B3-1939-1042-9EAF-A693D826C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75" y="5490194"/>
            <a:ext cx="449110" cy="44911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622BCBF-8701-DF4A-826D-3CF119453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1577" y="2420584"/>
            <a:ext cx="587882" cy="106817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A82485B-0BDD-7B43-9B07-238A42CACC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5382" y="2357464"/>
            <a:ext cx="612773" cy="1208524"/>
          </a:xfrm>
          <a:prstGeom prst="rect">
            <a:avLst/>
          </a:prstGeom>
        </p:spPr>
      </p:pic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E5667717-AAFF-8C47-B253-79F1BD4AD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686" y="2665969"/>
            <a:ext cx="449110" cy="449110"/>
          </a:xfrm>
          <a:prstGeom prst="rect">
            <a:avLst/>
          </a:prstGeom>
        </p:spPr>
      </p:pic>
      <p:pic>
        <p:nvPicPr>
          <p:cNvPr id="52" name="그림 51" descr="클립아트이(가) 표시된 사진&#10;&#10;자동 생성된 설명">
            <a:extLst>
              <a:ext uri="{FF2B5EF4-FFF2-40B4-BE49-F238E27FC236}">
                <a16:creationId xmlns:a16="http://schemas.microsoft.com/office/drawing/2014/main" id="{146DDAE9-B912-504E-889F-9276DF995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39" y="5125379"/>
            <a:ext cx="964077" cy="96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EB72F-789E-EC4F-9DED-FE34434210F3}"/>
              </a:ext>
            </a:extLst>
          </p:cNvPr>
          <p:cNvSpPr/>
          <p:nvPr/>
        </p:nvSpPr>
        <p:spPr>
          <a:xfrm>
            <a:off x="248853" y="472736"/>
            <a:ext cx="5518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</a:rPr>
              <a:t>시스템 구조도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21BDC-6C2B-1341-92BA-62ECD37742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33113" y="1030558"/>
            <a:ext cx="7723465" cy="5480601"/>
          </a:xfrm>
          <a:prstGeom prst="rect">
            <a:avLst/>
          </a:prstGeom>
          <a:solidFill>
            <a:srgbClr val="222A3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C1398-9E45-F64F-80FD-4DF4B96E3284}"/>
              </a:ext>
            </a:extLst>
          </p:cNvPr>
          <p:cNvSpPr txBox="1"/>
          <p:nvPr/>
        </p:nvSpPr>
        <p:spPr>
          <a:xfrm>
            <a:off x="6009842" y="1493669"/>
            <a:ext cx="216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ED7D31"/>
                </a:solidFill>
              </a:rPr>
              <a:t>socket</a:t>
            </a:r>
            <a:endParaRPr kumimoji="1" lang="ko-KR" altLang="en-US" sz="2400" dirty="0">
              <a:solidFill>
                <a:srgbClr val="ED7D3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9E693-CB3B-4841-86C9-726023F1EAFB}"/>
              </a:ext>
            </a:extLst>
          </p:cNvPr>
          <p:cNvSpPr txBox="1"/>
          <p:nvPr/>
        </p:nvSpPr>
        <p:spPr>
          <a:xfrm>
            <a:off x="3932957" y="1030558"/>
            <a:ext cx="216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ED7D31"/>
                </a:solidFill>
              </a:rPr>
              <a:t>client</a:t>
            </a:r>
            <a:endParaRPr kumimoji="1" lang="ko-KR" altLang="en-US" sz="2400" dirty="0">
              <a:solidFill>
                <a:srgbClr val="ED7D3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1BC36-6732-3645-9856-9D2F1384E9DD}"/>
              </a:ext>
            </a:extLst>
          </p:cNvPr>
          <p:cNvSpPr txBox="1"/>
          <p:nvPr/>
        </p:nvSpPr>
        <p:spPr>
          <a:xfrm>
            <a:off x="7754266" y="1047104"/>
            <a:ext cx="216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ED7D31"/>
                </a:solidFill>
              </a:rPr>
              <a:t>server</a:t>
            </a:r>
            <a:endParaRPr kumimoji="1" lang="ko-KR" altLang="en-US" sz="2400" dirty="0">
              <a:solidFill>
                <a:srgbClr val="ED7D3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57A46-8345-3741-9410-9E2D228F3AAA}"/>
              </a:ext>
            </a:extLst>
          </p:cNvPr>
          <p:cNvSpPr txBox="1"/>
          <p:nvPr/>
        </p:nvSpPr>
        <p:spPr>
          <a:xfrm>
            <a:off x="4113189" y="5067659"/>
            <a:ext cx="21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ED7D31"/>
                </a:solidFill>
              </a:rPr>
              <a:t>가속도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8AAB4-B32C-9348-B634-0EB2668F9ED5}"/>
              </a:ext>
            </a:extLst>
          </p:cNvPr>
          <p:cNvSpPr txBox="1"/>
          <p:nvPr/>
        </p:nvSpPr>
        <p:spPr>
          <a:xfrm>
            <a:off x="6169417" y="4990066"/>
            <a:ext cx="21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ED7D31"/>
                </a:solidFill>
              </a:rPr>
              <a:t>초음파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B3ABAA-F384-9047-B2DF-C34AD1CB2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387" y="4974966"/>
            <a:ext cx="1016656" cy="8524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E38836-4F43-9647-A1D5-57DEC1038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145" y="3928238"/>
            <a:ext cx="830997" cy="830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065922-A6CC-4444-9BA4-F98E577BDD75}"/>
              </a:ext>
            </a:extLst>
          </p:cNvPr>
          <p:cNvSpPr txBox="1"/>
          <p:nvPr/>
        </p:nvSpPr>
        <p:spPr>
          <a:xfrm>
            <a:off x="8203291" y="5941649"/>
            <a:ext cx="21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ED7D31"/>
                </a:solidFill>
              </a:rPr>
              <a:t>LED</a:t>
            </a:r>
            <a:endParaRPr kumimoji="1" lang="ko-KR" altLang="en-US" dirty="0">
              <a:solidFill>
                <a:srgbClr val="ED7D3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A5F96A-5B8E-7649-9CBA-8C0416866212}"/>
              </a:ext>
            </a:extLst>
          </p:cNvPr>
          <p:cNvSpPr/>
          <p:nvPr/>
        </p:nvSpPr>
        <p:spPr>
          <a:xfrm>
            <a:off x="9184337" y="3599693"/>
            <a:ext cx="1784427" cy="1396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084527-5EC0-5E44-BD38-1914EB1C1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337" y="3657112"/>
            <a:ext cx="1682042" cy="1139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0038F8C-1A9C-DA44-944D-3F2B74351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111" y="4853980"/>
            <a:ext cx="1166396" cy="97803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F13302-7905-D442-BB96-C186E6233338}"/>
              </a:ext>
            </a:extLst>
          </p:cNvPr>
          <p:cNvSpPr txBox="1"/>
          <p:nvPr/>
        </p:nvSpPr>
        <p:spPr>
          <a:xfrm>
            <a:off x="9334111" y="5889434"/>
            <a:ext cx="21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ED7D31"/>
                </a:solidFill>
              </a:rPr>
              <a:t>서보</a:t>
            </a:r>
            <a:r>
              <a:rPr kumimoji="1" lang="ko-KR" altLang="en-US" dirty="0">
                <a:solidFill>
                  <a:srgbClr val="ED7D31"/>
                </a:solidFill>
              </a:rPr>
              <a:t> 모터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D5ED3D-A76C-504F-B8EA-A7D50A5BE9D8}"/>
              </a:ext>
            </a:extLst>
          </p:cNvPr>
          <p:cNvSpPr/>
          <p:nvPr/>
        </p:nvSpPr>
        <p:spPr>
          <a:xfrm>
            <a:off x="7439815" y="4806131"/>
            <a:ext cx="1794059" cy="1531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3B291-6063-6441-B973-8BE960D0EFF9}"/>
              </a:ext>
            </a:extLst>
          </p:cNvPr>
          <p:cNvSpPr txBox="1"/>
          <p:nvPr/>
        </p:nvSpPr>
        <p:spPr>
          <a:xfrm>
            <a:off x="7792362" y="4892272"/>
            <a:ext cx="110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ED7D31"/>
                </a:solidFill>
              </a:rPr>
              <a:t>스피커</a:t>
            </a:r>
          </a:p>
        </p:txBody>
      </p:sp>
    </p:spTree>
    <p:extLst>
      <p:ext uri="{BB962C8B-B14F-4D97-AF65-F5344CB8AC3E}">
        <p14:creationId xmlns:p14="http://schemas.microsoft.com/office/powerpoint/2010/main" val="14390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B9EC9-C64C-CF46-A087-00A86DAEC981}"/>
              </a:ext>
            </a:extLst>
          </p:cNvPr>
          <p:cNvSpPr/>
          <p:nvPr/>
        </p:nvSpPr>
        <p:spPr>
          <a:xfrm>
            <a:off x="9363456" y="4979523"/>
            <a:ext cx="1267968" cy="4299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72BFF2-9FFD-D844-8B33-9B2436ED0A33}"/>
              </a:ext>
            </a:extLst>
          </p:cNvPr>
          <p:cNvSpPr/>
          <p:nvPr/>
        </p:nvSpPr>
        <p:spPr>
          <a:xfrm>
            <a:off x="1685879" y="3758159"/>
            <a:ext cx="2865992" cy="387687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50000F-A3CE-EF4A-95BB-A0B9EB50B078}"/>
              </a:ext>
            </a:extLst>
          </p:cNvPr>
          <p:cNvSpPr/>
          <p:nvPr/>
        </p:nvSpPr>
        <p:spPr>
          <a:xfrm>
            <a:off x="2650638" y="2843216"/>
            <a:ext cx="3420276" cy="46166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029784-900E-AE41-9E7D-8F32BCA5083A}"/>
              </a:ext>
            </a:extLst>
          </p:cNvPr>
          <p:cNvSpPr/>
          <p:nvPr/>
        </p:nvSpPr>
        <p:spPr>
          <a:xfrm>
            <a:off x="8369010" y="1972301"/>
            <a:ext cx="1067187" cy="403487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EB72F-789E-EC4F-9DED-FE34434210F3}"/>
              </a:ext>
            </a:extLst>
          </p:cNvPr>
          <p:cNvSpPr/>
          <p:nvPr/>
        </p:nvSpPr>
        <p:spPr>
          <a:xfrm>
            <a:off x="248853" y="472736"/>
            <a:ext cx="5518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</a:rPr>
              <a:t>기술 분석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A8813-7BA6-7B48-B8FE-03440737B5B3}"/>
              </a:ext>
            </a:extLst>
          </p:cNvPr>
          <p:cNvSpPr txBox="1"/>
          <p:nvPr/>
        </p:nvSpPr>
        <p:spPr>
          <a:xfrm>
            <a:off x="1078089" y="1926802"/>
            <a:ext cx="966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가속도 센서에서 받아온 측정값을 특정 기준에 따라 세 단계로 나눔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.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2CB8-0C2E-8D4D-B0A8-F4D70AABC692}"/>
              </a:ext>
            </a:extLst>
          </p:cNvPr>
          <p:cNvSpPr txBox="1"/>
          <p:nvPr/>
        </p:nvSpPr>
        <p:spPr>
          <a:xfrm>
            <a:off x="557085" y="1792220"/>
            <a:ext cx="27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ED7D31"/>
                </a:solidFill>
              </a:rPr>
              <a:t>1</a:t>
            </a:r>
            <a:endParaRPr kumimoji="1" lang="ko-KR" altLang="en-US" sz="3600" b="1" dirty="0">
              <a:solidFill>
                <a:srgbClr val="ED7D3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94E81-5727-CA49-8857-E78A03ADFA22}"/>
              </a:ext>
            </a:extLst>
          </p:cNvPr>
          <p:cNvSpPr txBox="1"/>
          <p:nvPr/>
        </p:nvSpPr>
        <p:spPr>
          <a:xfrm>
            <a:off x="1131100" y="2843052"/>
            <a:ext cx="955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구조물이 일정 범위에 들어왔을 때 구조물을 내려주는 모터를 멈춤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6F16C0-591A-314A-AF77-C0AF20523959}"/>
              </a:ext>
            </a:extLst>
          </p:cNvPr>
          <p:cNvSpPr txBox="1"/>
          <p:nvPr/>
        </p:nvSpPr>
        <p:spPr>
          <a:xfrm>
            <a:off x="623100" y="2682608"/>
            <a:ext cx="27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ED7D31"/>
                </a:solidFill>
              </a:rPr>
              <a:t>2</a:t>
            </a:r>
            <a:endParaRPr kumimoji="1" lang="ko-KR" altLang="en-US" sz="3600" b="1" dirty="0">
              <a:solidFill>
                <a:srgbClr val="ED7D3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B00470-0038-D54B-B592-82EE0AC792A6}"/>
              </a:ext>
            </a:extLst>
          </p:cNvPr>
          <p:cNvSpPr txBox="1"/>
          <p:nvPr/>
        </p:nvSpPr>
        <p:spPr>
          <a:xfrm>
            <a:off x="649604" y="3721022"/>
            <a:ext cx="27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ED7D31"/>
                </a:solidFill>
              </a:rPr>
              <a:t>3</a:t>
            </a:r>
            <a:endParaRPr kumimoji="1" lang="ko-KR" altLang="en-US" sz="3600" b="1" dirty="0">
              <a:solidFill>
                <a:srgbClr val="ED7D3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C756C-39ED-E440-923A-8FE55F81CBF4}"/>
              </a:ext>
            </a:extLst>
          </p:cNvPr>
          <p:cNvSpPr txBox="1"/>
          <p:nvPr/>
        </p:nvSpPr>
        <p:spPr>
          <a:xfrm>
            <a:off x="1241569" y="3721022"/>
            <a:ext cx="990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총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2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개의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Raspberry Pi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사이에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socket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통신을 이용해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첫번째 </a:t>
            </a:r>
            <a:r>
              <a:rPr kumimoji="1" lang="en" altLang="ko-KR" sz="2400" b="1" dirty="0">
                <a:solidFill>
                  <a:schemeClr val="bg1"/>
                </a:solidFill>
              </a:rPr>
              <a:t>Pi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는 </a:t>
            </a:r>
            <a:endParaRPr kumimoji="1" lang="en-US" altLang="ko-KR" sz="2400" b="1" dirty="0">
              <a:solidFill>
                <a:schemeClr val="bg1"/>
              </a:solidFill>
            </a:endParaRPr>
          </a:p>
          <a:p>
            <a:r>
              <a:rPr kumimoji="1" lang="ko-KR" altLang="en-US" sz="2400" b="1" dirty="0">
                <a:solidFill>
                  <a:schemeClr val="bg1"/>
                </a:solidFill>
              </a:rPr>
              <a:t>지진의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을 전달하고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,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두번째 </a:t>
            </a:r>
            <a:r>
              <a:rPr kumimoji="1" lang="en" altLang="ko-KR" sz="2400" b="1" dirty="0">
                <a:solidFill>
                  <a:schemeClr val="bg1"/>
                </a:solidFill>
              </a:rPr>
              <a:t>Pi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는 이에 따라 대처함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.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8BF565-3FC0-5A42-854F-594CF600E9EB}"/>
              </a:ext>
            </a:extLst>
          </p:cNvPr>
          <p:cNvSpPr txBox="1"/>
          <p:nvPr/>
        </p:nvSpPr>
        <p:spPr>
          <a:xfrm>
            <a:off x="609847" y="4855466"/>
            <a:ext cx="27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ED7D31"/>
                </a:solidFill>
              </a:rPr>
              <a:t>4</a:t>
            </a:r>
            <a:endParaRPr kumimoji="1" lang="ko-KR" altLang="en-US" sz="3600" b="1" dirty="0">
              <a:solidFill>
                <a:srgbClr val="ED7D3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A5CE3-E35C-694B-8A8F-0CB4452B8837}"/>
              </a:ext>
            </a:extLst>
          </p:cNvPr>
          <p:cNvSpPr txBox="1"/>
          <p:nvPr/>
        </p:nvSpPr>
        <p:spPr>
          <a:xfrm>
            <a:off x="1201812" y="4947798"/>
            <a:ext cx="951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상위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상황에서 일정 시간 동안 하위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값 전달을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Block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307777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EB72F-789E-EC4F-9DED-FE34434210F3}"/>
              </a:ext>
            </a:extLst>
          </p:cNvPr>
          <p:cNvSpPr/>
          <p:nvPr/>
        </p:nvSpPr>
        <p:spPr>
          <a:xfrm>
            <a:off x="248853" y="472736"/>
            <a:ext cx="5518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</a:rPr>
              <a:t>알고리즘 설계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836BA6-F1D0-F14D-B433-5A2C6693D91E}"/>
              </a:ext>
            </a:extLst>
          </p:cNvPr>
          <p:cNvSpPr txBox="1"/>
          <p:nvPr/>
        </p:nvSpPr>
        <p:spPr>
          <a:xfrm>
            <a:off x="894241" y="2371828"/>
            <a:ext cx="7310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Client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가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Server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로 지진의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을 감지하고 전달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3B3FB1-AF2C-7B43-8B8C-1CE893AB189F}"/>
              </a:ext>
            </a:extLst>
          </p:cNvPr>
          <p:cNvSpPr txBox="1"/>
          <p:nvPr/>
        </p:nvSpPr>
        <p:spPr>
          <a:xfrm>
            <a:off x="894241" y="3234130"/>
            <a:ext cx="10407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이후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Client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는 지진을 계속 감지하지만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Server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로 전달한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보다 낮은</a:t>
            </a:r>
            <a:endParaRPr kumimoji="1" lang="en-US" altLang="ko-KR" sz="2400" b="1" dirty="0">
              <a:solidFill>
                <a:schemeClr val="bg1"/>
              </a:solidFill>
            </a:endParaRPr>
          </a:p>
          <a:p>
            <a:r>
              <a:rPr kumimoji="1" lang="ko-KR" altLang="en-US" sz="2400" b="1" dirty="0">
                <a:solidFill>
                  <a:schemeClr val="bg1"/>
                </a:solidFill>
              </a:rPr>
              <a:t> 지진의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은 일정시간 동안 전달하지 않음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33ADD0-F646-9745-8A4F-DEA163B8225B}"/>
              </a:ext>
            </a:extLst>
          </p:cNvPr>
          <p:cNvSpPr txBox="1"/>
          <p:nvPr/>
        </p:nvSpPr>
        <p:spPr>
          <a:xfrm>
            <a:off x="894240" y="4465764"/>
            <a:ext cx="10596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4.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일정시간 이후에도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Server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로 보낸 지진의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이 유지되고 있다면 낮은 </a:t>
            </a:r>
            <a:endParaRPr kumimoji="1" lang="en-US" altLang="ko-KR" sz="2400" b="1" dirty="0">
              <a:solidFill>
                <a:schemeClr val="bg1"/>
              </a:solidFill>
            </a:endParaRPr>
          </a:p>
          <a:p>
            <a:r>
              <a:rPr kumimoji="1" lang="en-US" altLang="ko-KR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지진의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은 다시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Block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5A1059-04F1-4843-8C6C-B5887ACAEB98}"/>
              </a:ext>
            </a:extLst>
          </p:cNvPr>
          <p:cNvSpPr txBox="1"/>
          <p:nvPr/>
        </p:nvSpPr>
        <p:spPr>
          <a:xfrm>
            <a:off x="894240" y="5697398"/>
            <a:ext cx="863088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5.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그렇지 않고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이 내려갔다면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Server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에게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Level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을 전달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E43F5-085F-1E48-BE07-90ACD2F2D152}"/>
              </a:ext>
            </a:extLst>
          </p:cNvPr>
          <p:cNvSpPr txBox="1"/>
          <p:nvPr/>
        </p:nvSpPr>
        <p:spPr>
          <a:xfrm>
            <a:off x="894240" y="1479012"/>
            <a:ext cx="10778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1.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가속도 센서가 이전 센서 값과 비교하여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x,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y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bg1"/>
                </a:solidFill>
              </a:rPr>
              <a:t>변화량을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계산하여 지진 감지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A83C58-D6FA-214B-B345-C53DE3908811}"/>
              </a:ext>
            </a:extLst>
          </p:cNvPr>
          <p:cNvSpPr/>
          <p:nvPr/>
        </p:nvSpPr>
        <p:spPr>
          <a:xfrm>
            <a:off x="699383" y="1529690"/>
            <a:ext cx="47798" cy="38154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596B91-E8F7-2B46-B927-9CB7F240DDF2}"/>
              </a:ext>
            </a:extLst>
          </p:cNvPr>
          <p:cNvSpPr/>
          <p:nvPr/>
        </p:nvSpPr>
        <p:spPr>
          <a:xfrm>
            <a:off x="699382" y="2410874"/>
            <a:ext cx="45719" cy="38154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0E7E71-D3D0-2A46-A1AA-25F3AEBF51DA}"/>
              </a:ext>
            </a:extLst>
          </p:cNvPr>
          <p:cNvSpPr/>
          <p:nvPr/>
        </p:nvSpPr>
        <p:spPr>
          <a:xfrm>
            <a:off x="707556" y="3279135"/>
            <a:ext cx="45719" cy="38154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EC57F5-C43C-6A4F-B5C8-B425929C10DF}"/>
              </a:ext>
            </a:extLst>
          </p:cNvPr>
          <p:cNvSpPr/>
          <p:nvPr/>
        </p:nvSpPr>
        <p:spPr>
          <a:xfrm flipH="1">
            <a:off x="714270" y="4499721"/>
            <a:ext cx="47798" cy="38154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20C04-5330-9A4E-9263-F58DFEB54C36}"/>
              </a:ext>
            </a:extLst>
          </p:cNvPr>
          <p:cNvSpPr/>
          <p:nvPr/>
        </p:nvSpPr>
        <p:spPr>
          <a:xfrm flipH="1">
            <a:off x="726773" y="5737459"/>
            <a:ext cx="47798" cy="381541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84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EB72F-789E-EC4F-9DED-FE34434210F3}"/>
              </a:ext>
            </a:extLst>
          </p:cNvPr>
          <p:cNvSpPr/>
          <p:nvPr/>
        </p:nvSpPr>
        <p:spPr>
          <a:xfrm>
            <a:off x="248853" y="472736"/>
            <a:ext cx="5518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</a:rPr>
              <a:t>시스템 설계도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CD632-2E1F-784F-8B86-51876DE3ECCB}"/>
              </a:ext>
            </a:extLst>
          </p:cNvPr>
          <p:cNvSpPr txBox="1"/>
          <p:nvPr/>
        </p:nvSpPr>
        <p:spPr>
          <a:xfrm>
            <a:off x="7880223" y="5961767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kern="0" dirty="0">
                <a:solidFill>
                  <a:prstClr val="white"/>
                </a:solidFill>
              </a:rPr>
              <a:t>1F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DA17E7-D74E-C148-BE2E-DC2BD4534DD3}"/>
              </a:ext>
            </a:extLst>
          </p:cNvPr>
          <p:cNvSpPr/>
          <p:nvPr/>
        </p:nvSpPr>
        <p:spPr>
          <a:xfrm>
            <a:off x="3290807" y="4233437"/>
            <a:ext cx="5248485" cy="2359416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30D47EA8-A9A8-7B4C-97D7-73E467401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60" y="5610001"/>
            <a:ext cx="1054663" cy="1054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29E669-66F3-6B4D-A744-8ACB2D06C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53" y="4459692"/>
            <a:ext cx="1057637" cy="10546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253A400-4910-6A42-8F66-7C632C5DD809}"/>
              </a:ext>
            </a:extLst>
          </p:cNvPr>
          <p:cNvSpPr/>
          <p:nvPr/>
        </p:nvSpPr>
        <p:spPr>
          <a:xfrm>
            <a:off x="3290808" y="4236221"/>
            <a:ext cx="1479928" cy="10945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525943-2ACC-ED4C-811E-A3317A9CB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85" y="4440642"/>
            <a:ext cx="903344" cy="9033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BD99DF-4804-D248-8DDF-27603E8DA626}"/>
              </a:ext>
            </a:extLst>
          </p:cNvPr>
          <p:cNvSpPr/>
          <p:nvPr/>
        </p:nvSpPr>
        <p:spPr>
          <a:xfrm>
            <a:off x="6661621" y="4236221"/>
            <a:ext cx="1877672" cy="109451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7F718-C79B-7847-BC90-442538D558AA}"/>
              </a:ext>
            </a:extLst>
          </p:cNvPr>
          <p:cNvSpPr txBox="1"/>
          <p:nvPr/>
        </p:nvSpPr>
        <p:spPr>
          <a:xfrm>
            <a:off x="7866338" y="3458698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kern="0" dirty="0">
                <a:solidFill>
                  <a:prstClr val="white"/>
                </a:solidFill>
              </a:rPr>
              <a:t>2F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CEE6AF-5B69-434E-AAE0-C976444B0832}"/>
              </a:ext>
            </a:extLst>
          </p:cNvPr>
          <p:cNvSpPr/>
          <p:nvPr/>
        </p:nvSpPr>
        <p:spPr>
          <a:xfrm>
            <a:off x="3290807" y="1726006"/>
            <a:ext cx="5248485" cy="2359416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073414B-B001-C04A-B567-085394B99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61" y="2220099"/>
            <a:ext cx="952603" cy="95260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F0A763-2FA4-6541-BB3D-65BA5BAF622E}"/>
              </a:ext>
            </a:extLst>
          </p:cNvPr>
          <p:cNvSpPr/>
          <p:nvPr/>
        </p:nvSpPr>
        <p:spPr>
          <a:xfrm>
            <a:off x="5122168" y="1726703"/>
            <a:ext cx="1637448" cy="129126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06663F0-FD4C-3144-9C10-4357DA516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2032">
            <a:off x="2331110" y="2510687"/>
            <a:ext cx="1428424" cy="1428424"/>
          </a:xfrm>
          <a:prstGeom prst="rect">
            <a:avLst/>
          </a:prstGeom>
        </p:spPr>
      </p:pic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FA3A7326-E427-124B-8370-9AD2E1105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376" y="3569372"/>
            <a:ext cx="704530" cy="704530"/>
          </a:xfrm>
          <a:prstGeom prst="rect">
            <a:avLst/>
          </a:prstGeom>
        </p:spPr>
      </p:pic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CFBE8256-9AF9-3F4A-9DCA-221B2A67CFFC}"/>
              </a:ext>
            </a:extLst>
          </p:cNvPr>
          <p:cNvCxnSpPr>
            <a:cxnSpLocks/>
          </p:cNvCxnSpPr>
          <p:nvPr/>
        </p:nvCxnSpPr>
        <p:spPr>
          <a:xfrm flipV="1">
            <a:off x="2253470" y="297073"/>
            <a:ext cx="3626315" cy="2010679"/>
          </a:xfrm>
          <a:prstGeom prst="line">
            <a:avLst/>
          </a:prstGeom>
          <a:ln w="158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6261864E-C5E6-BF41-B02C-FB321962BC2F}"/>
              </a:ext>
            </a:extLst>
          </p:cNvPr>
          <p:cNvCxnSpPr>
            <a:cxnSpLocks/>
          </p:cNvCxnSpPr>
          <p:nvPr/>
        </p:nvCxnSpPr>
        <p:spPr>
          <a:xfrm>
            <a:off x="5792412" y="294413"/>
            <a:ext cx="3784217" cy="1946208"/>
          </a:xfrm>
          <a:prstGeom prst="line">
            <a:avLst/>
          </a:prstGeom>
          <a:ln w="158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E023209-2E5A-9B48-9E09-3EE7B8DB0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8" y="3893053"/>
            <a:ext cx="1964759" cy="11097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03FF7D5-9598-0643-9673-3CD149C74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8" y="2589977"/>
            <a:ext cx="1964759" cy="1109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057325-E7BE-3544-A7BA-2315EAA456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420" y="2656042"/>
            <a:ext cx="1130632" cy="10436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47FF8F-4568-A94C-B700-381E72349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1989" y="3323176"/>
            <a:ext cx="1001358" cy="10013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6DB1A1C-2B6C-8941-91E6-51C1CFCAF5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8178" y="4617380"/>
            <a:ext cx="1062025" cy="9803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B69CFC-6C8A-C847-ADDF-9102D6448C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2780" y="5777652"/>
            <a:ext cx="1103910" cy="9632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DCDB5B-4B43-F344-B3AB-76425A7388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101" y="1870129"/>
            <a:ext cx="990600" cy="889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8162C06-98DA-884E-8EB8-EEE9AE099D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1626" y="4324534"/>
            <a:ext cx="990600" cy="889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B76753C-7030-6349-934B-BD01DBF53B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4972" y="5657542"/>
            <a:ext cx="990600" cy="889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5ABF4C-E557-9745-8BA8-77DF936A7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0229" y="5704348"/>
            <a:ext cx="1159333" cy="10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611</Words>
  <Application>Microsoft Macintosh PowerPoint</Application>
  <PresentationFormat>와이드스크린</PresentationFormat>
  <Paragraphs>106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a옛날목욕탕L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신 주연</cp:lastModifiedBy>
  <cp:revision>127</cp:revision>
  <dcterms:created xsi:type="dcterms:W3CDTF">2019-04-30T07:08:39Z</dcterms:created>
  <dcterms:modified xsi:type="dcterms:W3CDTF">2019-06-05T02:52:54Z</dcterms:modified>
</cp:coreProperties>
</file>